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28"/>
  </p:notesMasterIdLst>
  <p:sldIdLst>
    <p:sldId id="256" r:id="rId2"/>
    <p:sldId id="257" r:id="rId3"/>
    <p:sldId id="427" r:id="rId4"/>
    <p:sldId id="467" r:id="rId5"/>
    <p:sldId id="453" r:id="rId6"/>
    <p:sldId id="468" r:id="rId7"/>
    <p:sldId id="465" r:id="rId8"/>
    <p:sldId id="469" r:id="rId9"/>
    <p:sldId id="378" r:id="rId10"/>
    <p:sldId id="454" r:id="rId11"/>
    <p:sldId id="470" r:id="rId12"/>
    <p:sldId id="472" r:id="rId13"/>
    <p:sldId id="443" r:id="rId14"/>
    <p:sldId id="475" r:id="rId15"/>
    <p:sldId id="416" r:id="rId16"/>
    <p:sldId id="410" r:id="rId17"/>
    <p:sldId id="411" r:id="rId18"/>
    <p:sldId id="471" r:id="rId19"/>
    <p:sldId id="461" r:id="rId20"/>
    <p:sldId id="462" r:id="rId21"/>
    <p:sldId id="463" r:id="rId22"/>
    <p:sldId id="459" r:id="rId23"/>
    <p:sldId id="473" r:id="rId24"/>
    <p:sldId id="412" r:id="rId25"/>
    <p:sldId id="474" r:id="rId26"/>
    <p:sldId id="39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5" autoAdjust="0"/>
    <p:restoredTop sz="94599" autoAdjust="0"/>
  </p:normalViewPr>
  <p:slideViewPr>
    <p:cSldViewPr>
      <p:cViewPr>
        <p:scale>
          <a:sx n="75" d="100"/>
          <a:sy n="75" d="100"/>
        </p:scale>
        <p:origin x="-390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2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96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7CF76-2426-4557-A6EF-27D1EEA7D857}" type="datetimeFigureOut">
              <a:rPr lang="en-US" smtClean="0"/>
              <a:pPr/>
              <a:t>6/9/2013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999AD-FC2C-48C9-A4A8-A0C7091EB6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999AD-FC2C-48C9-A4A8-A0C7091EB6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7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E0586A-6B74-4813-8C5A-0B0FC74B70CC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B643CA80-36E8-4149-AB71-98E21D42C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" name="Picture 17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62726" y="3200400"/>
            <a:ext cx="2362200" cy="23622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C39D7F-520A-49F8-99C1-D59ACE7D1515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07167CD4-9D14-4735-A3B7-EF0D59E4EBAA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B627A-D47C-4F08-8CC3-F7741703B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" y="6019800"/>
            <a:ext cx="542925" cy="5429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4427DF3B-1EED-4261-A3A8-80945403DBD5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B4C97A62-0899-4A45-921A-1BED9DB1ED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" name="Picture 17" descr="Openstreetmap_logo_354_35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2400" y="6019800"/>
            <a:ext cx="542925" cy="5429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fld id="{CB82F957-E09C-4129-85DD-83A2362BD6C2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41DC5F-7D23-4964-A51C-945AD2AA8349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CEF5E2-EC42-4589-86CC-C4F0E43B9647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533E35-A6A6-487C-806E-09DCB27A6FE1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FD3A98-4C73-4925-B0C5-AF791E98BEB2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fld id="{AA45AA77-4C91-40B9-86F2-AA718AA676F0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n-lt"/>
              </a:defRPr>
            </a:lvl1pPr>
          </a:lstStyle>
          <a:p>
            <a:fld id="{77BBEBED-7929-4A84-B910-9B1BE1E435D7}" type="datetime3">
              <a:rPr lang="en-US" smtClean="0"/>
              <a:pPr/>
              <a:t>9 June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 smtClean="0"/>
              <a:t>2011 State of the Map, Denver CO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accent3">
                    <a:shade val="75000"/>
                  </a:schemeClr>
                </a:solidFill>
                <a:latin typeface="+mn-lt"/>
              </a:defRPr>
            </a:lvl1pPr>
          </a:lstStyle>
          <a:p>
            <a:fld id="{64E3DE25-ACB3-4688-B697-6115E3E531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stevejohnson@deloitte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200400"/>
            <a:ext cx="6400800" cy="1600200"/>
          </a:xfrm>
        </p:spPr>
        <p:txBody>
          <a:bodyPr/>
          <a:lstStyle/>
          <a:p>
            <a:pPr algn="l"/>
            <a:r>
              <a:rPr lang="en-US" sz="3200" dirty="0" smtClean="0"/>
              <a:t>The US Census Bureau Experience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OSM in Government </a:t>
            </a:r>
            <a:endParaRPr lang="en-US" dirty="0"/>
          </a:p>
        </p:txBody>
      </p:sp>
      <p:pic>
        <p:nvPicPr>
          <p:cNvPr id="4" name="Picture 3" descr="by-s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6248400"/>
            <a:ext cx="998811" cy="349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2484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document licensed in entirety by Creative Commons CC-by-SA. For specific terms of license, see: http://creativecommons.org/licenses/by-sa/3.0/ 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an OpenStreetMap Working Group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Informal group, multiple interests, casual to more formal</a:t>
            </a:r>
          </a:p>
          <a:p>
            <a:endParaRPr lang="en-US" dirty="0" smtClean="0"/>
          </a:p>
          <a:p>
            <a:r>
              <a:rPr lang="en-US" dirty="0" smtClean="0"/>
              <a:t>Working across Census Bureau organizational divisions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Current project: </a:t>
            </a:r>
            <a:r>
              <a:rPr lang="en-US" dirty="0"/>
              <a:t>M</a:t>
            </a:r>
            <a:r>
              <a:rPr lang="en-US" dirty="0" smtClean="0"/>
              <a:t>ap Suitland Federal Center</a:t>
            </a:r>
          </a:p>
          <a:p>
            <a:endParaRPr lang="en-US" dirty="0"/>
          </a:p>
          <a:p>
            <a:r>
              <a:rPr lang="en-US" dirty="0" smtClean="0"/>
              <a:t>Regular mapping parties planned through September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1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into OpenStreetMap at Census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Experience Open Source methods of production</a:t>
            </a:r>
          </a:p>
          <a:p>
            <a:pPr lvl="1"/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Gain understanding of OpenStreetMap project </a:t>
            </a:r>
            <a:r>
              <a:rPr lang="en-US" i="1" dirty="0" smtClean="0"/>
              <a:t>ethos</a:t>
            </a:r>
          </a:p>
          <a:p>
            <a:r>
              <a:rPr lang="en-US" dirty="0" smtClean="0"/>
              <a:t>Understand Field Operations</a:t>
            </a:r>
          </a:p>
          <a:p>
            <a:pPr lvl="1"/>
            <a:r>
              <a:rPr lang="en-US" dirty="0" smtClean="0"/>
              <a:t>Engage with geography on a 1:1 scale</a:t>
            </a:r>
          </a:p>
          <a:p>
            <a:pPr lvl="1"/>
            <a:r>
              <a:rPr lang="en-US" dirty="0" smtClean="0"/>
              <a:t>How do we </a:t>
            </a:r>
            <a:r>
              <a:rPr lang="en-US" i="1" dirty="0" smtClean="0"/>
              <a:t>describe </a:t>
            </a:r>
            <a:r>
              <a:rPr lang="en-US" dirty="0" smtClean="0"/>
              <a:t>real world features?</a:t>
            </a:r>
          </a:p>
          <a:p>
            <a:r>
              <a:rPr lang="en-US" dirty="0" smtClean="0"/>
              <a:t>What roles do Citizen Geographers play?</a:t>
            </a:r>
          </a:p>
          <a:p>
            <a:pPr lvl="1"/>
            <a:r>
              <a:rPr lang="en-US" dirty="0" smtClean="0"/>
              <a:t>How can the Bureau collaborate with OpenStreetMap?</a:t>
            </a:r>
          </a:p>
          <a:p>
            <a:r>
              <a:rPr lang="en-US" dirty="0" smtClean="0"/>
              <a:t>Cross-division Collaboration</a:t>
            </a:r>
          </a:p>
          <a:p>
            <a:pPr lvl="1"/>
            <a:r>
              <a:rPr lang="en-US" dirty="0" smtClean="0"/>
              <a:t>What are the geographic issues that span the Bureau Divisions?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GeoDC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2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Detail to Suitland Federal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State of  the Map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7288418" cy="4572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828800"/>
            <a:ext cx="7162799" cy="449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2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Lines of inquiry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US State of the Map 2013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7CC3F4-6C57-4425-942A-B37FE0A6843E}" type="datetime3">
              <a:rPr lang="en-US" smtClean="0"/>
              <a:pPr/>
              <a:t>9 June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7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OpenStreetMap project and Government Agencies can mutually benefit through collaboration.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0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 for Participation in OSM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Individual</a:t>
            </a:r>
          </a:p>
          <a:p>
            <a:pPr lvl="1"/>
            <a:r>
              <a:rPr lang="en-US" dirty="0" smtClean="0"/>
              <a:t>Outreach &amp; forging bonds in the community</a:t>
            </a:r>
          </a:p>
          <a:p>
            <a:pPr lvl="1"/>
            <a:r>
              <a:rPr lang="en-US" dirty="0" smtClean="0"/>
              <a:t>Contributing to the public knowledge commons</a:t>
            </a:r>
          </a:p>
          <a:p>
            <a:pPr lvl="1"/>
            <a:r>
              <a:rPr lang="en-US" dirty="0" smtClean="0"/>
              <a:t>Interacting with geography </a:t>
            </a:r>
          </a:p>
          <a:p>
            <a:pPr lvl="1"/>
            <a:r>
              <a:rPr lang="en-US" dirty="0"/>
              <a:t>Satisfaction of seeing your work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Institutional</a:t>
            </a:r>
          </a:p>
          <a:p>
            <a:pPr lvl="1"/>
            <a:r>
              <a:rPr lang="en-US" dirty="0" smtClean="0"/>
              <a:t>Change detection</a:t>
            </a:r>
          </a:p>
          <a:p>
            <a:pPr lvl="1"/>
            <a:r>
              <a:rPr lang="en-US" dirty="0" smtClean="0"/>
              <a:t>Improve data currency and integrity</a:t>
            </a:r>
          </a:p>
          <a:p>
            <a:pPr lvl="1"/>
            <a:r>
              <a:rPr lang="en-US" dirty="0" smtClean="0"/>
              <a:t>Find features not collected by other institutions, or agencies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2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like a Census Field Representative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5184647" cy="4572000"/>
          </a:xfrm>
        </p:spPr>
        <p:txBody>
          <a:bodyPr/>
          <a:lstStyle/>
          <a:p>
            <a:r>
              <a:rPr lang="en-US" dirty="0" smtClean="0"/>
              <a:t>How to describe real world features?</a:t>
            </a:r>
          </a:p>
          <a:p>
            <a:pPr lvl="1"/>
            <a:r>
              <a:rPr lang="en-US" dirty="0" smtClean="0"/>
              <a:t>How do you deal with ambiguous addresses?</a:t>
            </a:r>
          </a:p>
          <a:p>
            <a:pPr lvl="1"/>
            <a:r>
              <a:rPr lang="en-US" dirty="0" smtClean="0"/>
              <a:t>How do you tag mixed use buildings?</a:t>
            </a:r>
          </a:p>
          <a:p>
            <a:pPr lvl="1"/>
            <a:r>
              <a:rPr lang="en-US" dirty="0" smtClean="0"/>
              <a:t>What guides your judgment? </a:t>
            </a:r>
          </a:p>
          <a:p>
            <a:pPr lvl="1"/>
            <a:r>
              <a:rPr lang="en-US" dirty="0" smtClean="0"/>
              <a:t>How descriptive should you be?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5055" y="2257745"/>
            <a:ext cx="4594041" cy="34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7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– Government relationship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OSM community relies on Census Bureau data</a:t>
            </a:r>
          </a:p>
          <a:p>
            <a:pPr lvl="1"/>
            <a:r>
              <a:rPr lang="en-US" dirty="0"/>
              <a:t>TIGER import in ’07 and subsequent refinements</a:t>
            </a:r>
          </a:p>
          <a:p>
            <a:pPr lvl="1"/>
            <a:r>
              <a:rPr lang="en-US" dirty="0" smtClean="0"/>
              <a:t>There is a large </a:t>
            </a:r>
            <a:r>
              <a:rPr lang="en-US" dirty="0"/>
              <a:t>natural constituency for TIGER data</a:t>
            </a:r>
          </a:p>
          <a:p>
            <a:r>
              <a:rPr lang="en-US" dirty="0" smtClean="0"/>
              <a:t>Encouraging a community of citizen scientists can yield benefits for the Census Bureau</a:t>
            </a:r>
          </a:p>
          <a:p>
            <a:pPr lvl="1"/>
            <a:r>
              <a:rPr lang="en-US" dirty="0" smtClean="0"/>
              <a:t>Public agencies need a constituency for their data.</a:t>
            </a:r>
          </a:p>
          <a:p>
            <a:pPr lvl="1"/>
            <a:r>
              <a:rPr lang="en-US" dirty="0" smtClean="0"/>
              <a:t>Collaboration between Census &amp; OpenStreetMap project can be mutually beneficial.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US State of the Map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TIGER – OSM Data 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504238" cy="43839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GeoDC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679422"/>
            <a:ext cx="7533705" cy="44352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6114714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Credit: Michal </a:t>
            </a:r>
            <a:r>
              <a:rPr lang="en-US" sz="1400" dirty="0" err="1" smtClean="0"/>
              <a:t>Migurski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327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TIGER Deserts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24" y="1527175"/>
            <a:ext cx="5417976" cy="4572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6800" y="6114714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Credit: </a:t>
            </a:r>
            <a:r>
              <a:rPr lang="en-US" sz="1400" dirty="0" err="1" smtClean="0"/>
              <a:t>Martijn</a:t>
            </a:r>
            <a:r>
              <a:rPr lang="en-US" sz="1400" dirty="0" smtClean="0"/>
              <a:t> Van </a:t>
            </a:r>
            <a:r>
              <a:rPr lang="en-US" sz="1400" dirty="0" err="1" smtClean="0"/>
              <a:t>Exel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752600"/>
            <a:ext cx="2819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‘TIGER Deserts’ are areas where the original TIGER import is largely untouched by OpenStreetMap mappers.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153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US Census Bureau’s TIGER/Line &amp; OSM: the Nexus</a:t>
            </a:r>
          </a:p>
          <a:p>
            <a:endParaRPr lang="en-US" sz="2800" dirty="0" smtClean="0"/>
          </a:p>
          <a:p>
            <a:r>
              <a:rPr lang="en-US" sz="2800" dirty="0" smtClean="0"/>
              <a:t>Case Study</a:t>
            </a:r>
          </a:p>
          <a:p>
            <a:endParaRPr lang="en-US" sz="2800" dirty="0" smtClean="0"/>
          </a:p>
          <a:p>
            <a:r>
              <a:rPr lang="en-US" sz="2800" dirty="0" smtClean="0"/>
              <a:t>Questions for Research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87DF-C163-4F34-A65F-D53FC9ED3743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US State of the Map 2013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ITO World’s TIGER Reviewed Tool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27175"/>
            <a:ext cx="6477000" cy="4572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6800" y="6114714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Credit: ITO World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22860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Ways tagged with </a:t>
            </a:r>
            <a:r>
              <a:rPr lang="en-US" dirty="0" err="1" smtClean="0"/>
              <a:t>TIGER_reviewed</a:t>
            </a:r>
            <a:r>
              <a:rPr lang="en-US" dirty="0" smtClean="0"/>
              <a:t>=no</a:t>
            </a:r>
          </a:p>
        </p:txBody>
      </p:sp>
    </p:spTree>
    <p:extLst>
      <p:ext uri="{BB962C8B-B14F-4D97-AF65-F5344CB8AC3E}">
        <p14:creationId xmlns:p14="http://schemas.microsoft.com/office/powerpoint/2010/main" val="79568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Mapbox</a:t>
            </a:r>
            <a:r>
              <a:rPr lang="en-US" dirty="0" smtClean="0"/>
              <a:t> TIGER/OSM Comparison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27" y="1527175"/>
            <a:ext cx="7044033" cy="4572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6800" y="6114714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Credit: </a:t>
            </a:r>
            <a:r>
              <a:rPr lang="en-US" sz="1400" dirty="0" err="1" smtClean="0"/>
              <a:t>Mapbox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06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Need A Set of Metrics?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Index for comparison and conflation:</a:t>
            </a:r>
          </a:p>
          <a:p>
            <a:pPr lvl="1"/>
            <a:r>
              <a:rPr lang="en-US" dirty="0" smtClean="0"/>
              <a:t>Completeness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Currency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Positional Accuracy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Referential Integrity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Authority &amp; Trust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Presents Challenges to the Bureau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Challenges to </a:t>
            </a:r>
            <a:r>
              <a:rPr lang="en-US" dirty="0"/>
              <a:t>W</a:t>
            </a:r>
            <a:r>
              <a:rPr lang="en-US" dirty="0" smtClean="0"/>
              <a:t>ork Flow</a:t>
            </a:r>
          </a:p>
          <a:p>
            <a:pPr lvl="1"/>
            <a:r>
              <a:rPr lang="en-US" dirty="0" smtClean="0"/>
              <a:t>Trained professional </a:t>
            </a:r>
            <a:r>
              <a:rPr lang="en-US" dirty="0" err="1" smtClean="0"/>
              <a:t>vs</a:t>
            </a:r>
            <a:r>
              <a:rPr lang="en-US" dirty="0" smtClean="0"/>
              <a:t> amateur enthusiast</a:t>
            </a:r>
          </a:p>
          <a:p>
            <a:pPr lvl="1"/>
            <a:r>
              <a:rPr lang="en-US" dirty="0"/>
              <a:t>Formal DB design </a:t>
            </a:r>
            <a:r>
              <a:rPr lang="en-US" dirty="0" err="1"/>
              <a:t>vs</a:t>
            </a:r>
            <a:r>
              <a:rPr lang="en-US" dirty="0"/>
              <a:t> Tag </a:t>
            </a:r>
            <a:r>
              <a:rPr lang="en-US" dirty="0" smtClean="0"/>
              <a:t>chaos</a:t>
            </a:r>
          </a:p>
          <a:p>
            <a:r>
              <a:rPr lang="en-US" dirty="0" smtClean="0"/>
              <a:t>Challenges to Data Standards</a:t>
            </a:r>
          </a:p>
          <a:p>
            <a:pPr lvl="1"/>
            <a:r>
              <a:rPr lang="en-US" dirty="0" smtClean="0"/>
              <a:t>Authoritative data </a:t>
            </a:r>
            <a:r>
              <a:rPr lang="en-US" dirty="0" err="1" smtClean="0"/>
              <a:t>vs</a:t>
            </a:r>
            <a:r>
              <a:rPr lang="en-US" dirty="0" smtClean="0"/>
              <a:t> crowd-sourced</a:t>
            </a:r>
          </a:p>
          <a:p>
            <a:pPr lvl="1"/>
            <a:r>
              <a:rPr lang="en-US" dirty="0" smtClean="0"/>
              <a:t>Positional accuracy </a:t>
            </a:r>
            <a:r>
              <a:rPr lang="en-US" dirty="0" err="1" smtClean="0"/>
              <a:t>vs</a:t>
            </a:r>
            <a:r>
              <a:rPr lang="en-US" dirty="0" smtClean="0"/>
              <a:t> Temporal Currency</a:t>
            </a:r>
          </a:p>
          <a:p>
            <a:pPr lvl="1"/>
            <a:r>
              <a:rPr lang="en-US" dirty="0" smtClean="0"/>
              <a:t>Formal metadata </a:t>
            </a:r>
            <a:r>
              <a:rPr lang="en-US" dirty="0" err="1" smtClean="0"/>
              <a:t>vs</a:t>
            </a:r>
            <a:r>
              <a:rPr lang="en-US" dirty="0" smtClean="0"/>
              <a:t> informal </a:t>
            </a:r>
            <a:r>
              <a:rPr lang="en-US" dirty="0" err="1" smtClean="0"/>
              <a:t>tagset</a:t>
            </a:r>
            <a:r>
              <a:rPr lang="en-US" dirty="0" smtClean="0"/>
              <a:t> comments</a:t>
            </a:r>
          </a:p>
          <a:p>
            <a:r>
              <a:rPr lang="en-US" dirty="0" smtClean="0"/>
              <a:t>Challenges to Access &amp; Availability</a:t>
            </a:r>
          </a:p>
          <a:p>
            <a:pPr marL="547687" lvl="2"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en-US" sz="2200" dirty="0" err="1">
                <a:solidFill>
                  <a:schemeClr val="tx2"/>
                </a:solidFill>
              </a:rPr>
              <a:t>ODbL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vs</a:t>
            </a:r>
            <a:r>
              <a:rPr lang="en-US" sz="2200" dirty="0">
                <a:solidFill>
                  <a:schemeClr val="tx2"/>
                </a:solidFill>
              </a:rPr>
              <a:t> Public Domain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GeoDC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8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371600"/>
            <a:ext cx="8613648" cy="4727448"/>
          </a:xfrm>
        </p:spPr>
        <p:txBody>
          <a:bodyPr/>
          <a:lstStyle/>
          <a:p>
            <a:r>
              <a:rPr lang="en-US" dirty="0" smtClean="0"/>
              <a:t>OpenStreetMap is a large &amp; natural constituency</a:t>
            </a:r>
          </a:p>
          <a:p>
            <a:pPr lvl="1"/>
            <a:r>
              <a:rPr lang="en-US" dirty="0"/>
              <a:t>The OSM community can benefit from a better understanding of Census Bureau operations &amp; data</a:t>
            </a:r>
          </a:p>
          <a:p>
            <a:pPr lvl="1"/>
            <a:r>
              <a:rPr lang="en-US" dirty="0" smtClean="0"/>
              <a:t>The OSM community scrutinizes TIGER data quality</a:t>
            </a:r>
          </a:p>
          <a:p>
            <a:pPr lvl="1"/>
            <a:r>
              <a:rPr lang="en-US" dirty="0" smtClean="0"/>
              <a:t>The OSM community has made significant corrections &amp; additions to the original TIGER base import</a:t>
            </a:r>
          </a:p>
          <a:p>
            <a:pPr lvl="1"/>
            <a:r>
              <a:rPr lang="en-US" dirty="0" smtClean="0"/>
              <a:t>Tools are available to compare OSM &amp; TIGER data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The Bureau can benefit from an OSM relationship</a:t>
            </a:r>
          </a:p>
          <a:p>
            <a:pPr lvl="1"/>
            <a:r>
              <a:rPr lang="en-US" dirty="0" smtClean="0"/>
              <a:t>OSM community is a large constituency for Census data</a:t>
            </a:r>
          </a:p>
          <a:p>
            <a:pPr lvl="1"/>
            <a:r>
              <a:rPr lang="en-US" dirty="0" smtClean="0"/>
              <a:t>OSM platform for public </a:t>
            </a:r>
            <a:r>
              <a:rPr lang="en-US" i="1" dirty="0" smtClean="0"/>
              <a:t>collaboration </a:t>
            </a:r>
            <a:endParaRPr lang="en-US" dirty="0" smtClean="0"/>
          </a:p>
          <a:p>
            <a:pPr lvl="1"/>
            <a:r>
              <a:rPr lang="en-US" dirty="0" smtClean="0"/>
              <a:t>Citizen engagement can augment Bureau’s location intelligence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8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Continued investments in public data depend on strong constituency of active users.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Census Bureau, OpenStreetMap offers…</a:t>
            </a:r>
          </a:p>
          <a:p>
            <a:pPr lvl="1"/>
            <a:r>
              <a:rPr lang="en-US" dirty="0" smtClean="0"/>
              <a:t>A constituency for the Bureau’s data products</a:t>
            </a:r>
          </a:p>
          <a:p>
            <a:pPr lvl="1"/>
            <a:r>
              <a:rPr lang="en-US" dirty="0" smtClean="0"/>
              <a:t>A source of citizen collaborators</a:t>
            </a:r>
            <a:endParaRPr lang="en-US" dirty="0"/>
          </a:p>
          <a:p>
            <a:r>
              <a:rPr lang="en-US" dirty="0" smtClean="0"/>
              <a:t>For OpenStreetMap, the Bureau offers…</a:t>
            </a:r>
          </a:p>
          <a:p>
            <a:pPr lvl="1"/>
            <a:r>
              <a:rPr lang="en-US" dirty="0" smtClean="0"/>
              <a:t>Technical expertise</a:t>
            </a:r>
          </a:p>
          <a:p>
            <a:pPr lvl="1"/>
            <a:r>
              <a:rPr lang="en-US" dirty="0" smtClean="0"/>
              <a:t>A universal mandate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GeoDC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1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r>
              <a:rPr lang="en-US" dirty="0" smtClean="0"/>
              <a:t>? Comments?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Steven Johnson</a:t>
            </a:r>
          </a:p>
          <a:p>
            <a:pPr lvl="1"/>
            <a:r>
              <a:rPr lang="en-US" dirty="0" smtClean="0"/>
              <a:t>(e) </a:t>
            </a:r>
            <a:r>
              <a:rPr lang="en-US" dirty="0" smtClean="0">
                <a:hlinkClick r:id="rId2"/>
              </a:rPr>
              <a:t>stevejohnson@deloitte.com</a:t>
            </a:r>
            <a:endParaRPr lang="en-US" dirty="0" smtClean="0"/>
          </a:p>
          <a:p>
            <a:pPr lvl="1"/>
            <a:r>
              <a:rPr lang="en-US" dirty="0" smtClean="0"/>
              <a:t>(t) @geomantic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US State of the Map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 descr="by-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5562600"/>
            <a:ext cx="998811" cy="349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55626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document licensed in entirety by Creative Commons CC-by-SA. For specific terms of license, see: http://creativecommons.org/licenses/by-sa/3.0/ </a:t>
            </a: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Where Census operations meet </a:t>
            </a:r>
            <a:r>
              <a:rPr lang="en-US" sz="3200" dirty="0" err="1" smtClean="0"/>
              <a:t>OpenstreetMap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Rational Nexus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US State of the Map 2013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7CC3F4-6C57-4425-942A-B37FE0A6843E}" type="datetime3">
              <a:rPr lang="en-US" smtClean="0"/>
              <a:pPr/>
              <a:t>9 June 2013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8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Census Bureau: The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 Census Bureau is a </a:t>
            </a:r>
            <a:r>
              <a:rPr lang="en-US" i="1" dirty="0" smtClean="0"/>
              <a:t>statistical </a:t>
            </a:r>
            <a:r>
              <a:rPr lang="en-US" dirty="0" smtClean="0"/>
              <a:t>agency</a:t>
            </a:r>
          </a:p>
          <a:p>
            <a:pPr lvl="1"/>
            <a:r>
              <a:rPr lang="en-US" dirty="0" smtClean="0"/>
              <a:t>The largest Federal statistical agency</a:t>
            </a:r>
          </a:p>
          <a:p>
            <a:pPr lvl="1"/>
            <a:r>
              <a:rPr lang="en-US" dirty="0" smtClean="0"/>
              <a:t>Data is central to the Bureau’s mission</a:t>
            </a:r>
          </a:p>
          <a:p>
            <a:r>
              <a:rPr lang="en-US" dirty="0" smtClean="0"/>
              <a:t>US Census Bureau conducts:</a:t>
            </a:r>
          </a:p>
          <a:p>
            <a:pPr lvl="1"/>
            <a:r>
              <a:rPr lang="en-US" dirty="0"/>
              <a:t>Censuses – a complete count</a:t>
            </a:r>
          </a:p>
          <a:p>
            <a:pPr lvl="2"/>
            <a:r>
              <a:rPr lang="en-US" dirty="0" smtClean="0"/>
              <a:t>Examples: Decennial, Economic</a:t>
            </a:r>
          </a:p>
          <a:p>
            <a:pPr lvl="1"/>
            <a:r>
              <a:rPr lang="en-US" dirty="0" smtClean="0"/>
              <a:t>Surveys – drawn from a representative sample</a:t>
            </a:r>
          </a:p>
          <a:p>
            <a:pPr lvl="2"/>
            <a:r>
              <a:rPr lang="en-US" dirty="0" smtClean="0"/>
              <a:t>Examples: American Community Survey, Current Population Survey, American Housing Survey, etc.</a:t>
            </a:r>
          </a:p>
          <a:p>
            <a:r>
              <a:rPr lang="en-US" i="1" dirty="0" smtClean="0"/>
              <a:t>Geospatial data are essential to these operations</a:t>
            </a:r>
          </a:p>
          <a:p>
            <a:pPr lvl="2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GeoDC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0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Census Furnishes </a:t>
            </a:r>
            <a:r>
              <a:rPr lang="en-US" i="1" dirty="0" smtClean="0"/>
              <a:t>Data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 is at the core of the Bureau’s mission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as an explicit </a:t>
            </a:r>
            <a:r>
              <a:rPr lang="en-US" dirty="0"/>
              <a:t>public </a:t>
            </a:r>
            <a:r>
              <a:rPr lang="en-US" dirty="0" smtClean="0"/>
              <a:t>good</a:t>
            </a:r>
          </a:p>
          <a:p>
            <a:pPr lvl="1"/>
            <a:r>
              <a:rPr lang="en-US" dirty="0" smtClean="0"/>
              <a:t>Embodied in </a:t>
            </a:r>
            <a:r>
              <a:rPr lang="en-US" dirty="0" smtClean="0"/>
              <a:t>Mission </a:t>
            </a:r>
            <a:r>
              <a:rPr lang="en-US" dirty="0" smtClean="0"/>
              <a:t>Statement</a:t>
            </a:r>
            <a:endParaRPr lang="en-US" dirty="0"/>
          </a:p>
          <a:p>
            <a:r>
              <a:rPr lang="en-US" dirty="0" smtClean="0"/>
              <a:t>Strong Geospatial Component to Data:</a:t>
            </a:r>
            <a:endParaRPr lang="en-US" dirty="0"/>
          </a:p>
          <a:p>
            <a:pPr lvl="1"/>
            <a:r>
              <a:rPr lang="en-US" dirty="0" smtClean="0"/>
              <a:t>Master Address File</a:t>
            </a:r>
          </a:p>
          <a:p>
            <a:pPr lvl="2"/>
            <a:r>
              <a:rPr lang="en-US" dirty="0" smtClean="0"/>
              <a:t>Not public -- Protected </a:t>
            </a:r>
            <a:r>
              <a:rPr lang="en-US" dirty="0" smtClean="0"/>
              <a:t>by Title 13</a:t>
            </a:r>
          </a:p>
          <a:p>
            <a:pPr lvl="2"/>
            <a:r>
              <a:rPr lang="en-US" dirty="0" smtClean="0"/>
              <a:t>Contains position by latitude/longitude for housing units, group quarters</a:t>
            </a:r>
          </a:p>
          <a:p>
            <a:pPr lvl="1"/>
            <a:r>
              <a:rPr lang="en-US" dirty="0" smtClean="0"/>
              <a:t>TIGER/line</a:t>
            </a:r>
          </a:p>
          <a:p>
            <a:pPr lvl="2"/>
            <a:r>
              <a:rPr lang="en-US" dirty="0" smtClean="0"/>
              <a:t>Public domain</a:t>
            </a:r>
          </a:p>
          <a:p>
            <a:pPr lvl="2"/>
            <a:r>
              <a:rPr lang="en-US" dirty="0" smtClean="0"/>
              <a:t>Transportation features, boundaries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1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TIGER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1100" dirty="0" smtClean="0"/>
          </a:p>
          <a:p>
            <a:r>
              <a:rPr lang="en-US" sz="2100" dirty="0" smtClean="0"/>
              <a:t>Mid ‘80s, Census </a:t>
            </a:r>
            <a:r>
              <a:rPr lang="en-US" sz="2100" dirty="0"/>
              <a:t>Bureau </a:t>
            </a:r>
            <a:r>
              <a:rPr lang="en-US" sz="2100" dirty="0" smtClean="0"/>
              <a:t> &amp; USGS make  1st </a:t>
            </a:r>
            <a:r>
              <a:rPr lang="en-US" sz="2100" dirty="0"/>
              <a:t>nationwide digital street </a:t>
            </a:r>
            <a:r>
              <a:rPr lang="en-US" sz="2100" dirty="0" smtClean="0"/>
              <a:t> map </a:t>
            </a:r>
            <a:r>
              <a:rPr lang="en-US" sz="2100" dirty="0"/>
              <a:t>with address ranges. </a:t>
            </a:r>
            <a:endParaRPr lang="en-US" sz="2100" dirty="0" smtClean="0"/>
          </a:p>
          <a:p>
            <a:r>
              <a:rPr lang="en-US" sz="2100" dirty="0" smtClean="0"/>
              <a:t>Evolved into TIGER  for 1990 decennial census</a:t>
            </a:r>
          </a:p>
          <a:p>
            <a:r>
              <a:rPr lang="en-US" sz="2100" dirty="0" smtClean="0"/>
              <a:t>Early ‘90s </a:t>
            </a:r>
            <a:r>
              <a:rPr lang="en-US" sz="2100" dirty="0"/>
              <a:t>- Local governments bootstrap GIS with TIGER data</a:t>
            </a:r>
          </a:p>
          <a:p>
            <a:r>
              <a:rPr lang="en-US" sz="2100" dirty="0" smtClean="0"/>
              <a:t>Early ‘90’s - NAVTEQ</a:t>
            </a:r>
            <a:r>
              <a:rPr lang="en-US" sz="2100" dirty="0"/>
              <a:t>, </a:t>
            </a:r>
            <a:r>
              <a:rPr lang="en-US" sz="2100" dirty="0" err="1"/>
              <a:t>TeleAtlas</a:t>
            </a:r>
            <a:r>
              <a:rPr lang="en-US" sz="2100" dirty="0"/>
              <a:t> started with TIGER </a:t>
            </a:r>
            <a:r>
              <a:rPr lang="en-US" sz="2100" dirty="0" smtClean="0"/>
              <a:t>data</a:t>
            </a:r>
          </a:p>
          <a:p>
            <a:r>
              <a:rPr lang="en-US" sz="2100" dirty="0" smtClean="0"/>
              <a:t>‘96, </a:t>
            </a:r>
            <a:r>
              <a:rPr lang="en-US" sz="2100" dirty="0"/>
              <a:t>MapQuest </a:t>
            </a:r>
            <a:r>
              <a:rPr lang="en-US" sz="2100" dirty="0" smtClean="0"/>
              <a:t>deploys Web-based </a:t>
            </a:r>
            <a:r>
              <a:rPr lang="en-US" sz="2100" dirty="0"/>
              <a:t>system </a:t>
            </a:r>
            <a:r>
              <a:rPr lang="en-US" sz="2100" dirty="0" smtClean="0"/>
              <a:t>with street </a:t>
            </a:r>
            <a:r>
              <a:rPr lang="en-US" sz="2100" dirty="0"/>
              <a:t>address </a:t>
            </a:r>
            <a:r>
              <a:rPr lang="en-US" sz="2100" dirty="0" smtClean="0"/>
              <a:t>&amp; map display. </a:t>
            </a:r>
          </a:p>
          <a:p>
            <a:r>
              <a:rPr lang="en-US" sz="2100" dirty="0" smtClean="0"/>
              <a:t>2008 - OpenStreetMap receives a jump-start by importing TIGER </a:t>
            </a:r>
          </a:p>
          <a:p>
            <a:endParaRPr lang="en-US" sz="2100" dirty="0"/>
          </a:p>
          <a:p>
            <a:r>
              <a:rPr lang="en-US" sz="2100" b="1" i="1" dirty="0" smtClean="0"/>
              <a:t>TIGER data provided a foundation for GIS and launched the geospatial industry.</a:t>
            </a:r>
            <a:endParaRPr lang="en-US" sz="2100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GeoDC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5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TIGER today…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3924"/>
            <a:ext cx="7924800" cy="50068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US State of the Map 2013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Nexus with OpenStreetMap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OpenStreetMap is a large &amp; growing constituency for Census Bureau geographic data:</a:t>
            </a:r>
          </a:p>
          <a:p>
            <a:pPr lvl="1"/>
            <a:r>
              <a:rPr lang="en-US" dirty="0" smtClean="0"/>
              <a:t>Continued attention to TIGER 2012 for import</a:t>
            </a:r>
          </a:p>
          <a:p>
            <a:pPr lvl="1"/>
            <a:r>
              <a:rPr lang="en-US" dirty="0" smtClean="0"/>
              <a:t>Ongoing fixes to TIGER 2007 base</a:t>
            </a:r>
          </a:p>
          <a:p>
            <a:pPr lvl="1"/>
            <a:r>
              <a:rPr lang="en-US" dirty="0" smtClean="0"/>
              <a:t>Local knowledge used to supplement &amp; correct TIGER</a:t>
            </a:r>
          </a:p>
          <a:p>
            <a:endParaRPr lang="en-US" dirty="0" smtClean="0"/>
          </a:p>
          <a:p>
            <a:r>
              <a:rPr lang="en-US" dirty="0" smtClean="0"/>
              <a:t>OpenStreetMap gives Bureau professionals exposure to geographic issues that face the Bureau:</a:t>
            </a:r>
          </a:p>
          <a:p>
            <a:pPr lvl="1"/>
            <a:r>
              <a:rPr lang="en-US" dirty="0" smtClean="0"/>
              <a:t>Locating features in the real world</a:t>
            </a:r>
          </a:p>
          <a:p>
            <a:pPr lvl="1"/>
            <a:r>
              <a:rPr lang="en-US" dirty="0" smtClean="0"/>
              <a:t>Describing real world features </a:t>
            </a:r>
          </a:p>
          <a:p>
            <a:pPr lvl="1"/>
            <a:r>
              <a:rPr lang="en-US" dirty="0" smtClean="0"/>
              <a:t>Familiarity with field-based issues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3C83-D1D7-4A7A-B1D4-99CBF37EEF5D}" type="datetime3">
              <a:rPr lang="en-US" smtClean="0"/>
              <a:pPr/>
              <a:t>9 June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GeoDC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DB627A-D47C-4F08-8CC3-F7741703BAD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8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Case Study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OpenStreetMap at Census Bureau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US State of the Map 2013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7CC3F4-6C57-4425-942A-B37FE0A6843E}" type="datetime3">
              <a:rPr lang="en-US" smtClean="0"/>
              <a:pPr/>
              <a:t>9 June 2013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UNACPPT Template</Template>
  <TotalTime>36615</TotalTime>
  <Words>1067</Words>
  <Application>Microsoft Office PowerPoint</Application>
  <PresentationFormat>On-screen Show (4:3)</PresentationFormat>
  <Paragraphs>239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Civic</vt:lpstr>
      <vt:lpstr>OSM in Government </vt:lpstr>
      <vt:lpstr>Overview</vt:lpstr>
      <vt:lpstr>The Rational Nexus</vt:lpstr>
      <vt:lpstr>US Census Bureau: The Basics</vt:lpstr>
      <vt:lpstr>US Census Furnishes Data</vt:lpstr>
      <vt:lpstr>A Brief History of TIGER</vt:lpstr>
      <vt:lpstr>TIGER today…</vt:lpstr>
      <vt:lpstr>The Nexus with OpenStreetMap</vt:lpstr>
      <vt:lpstr>OpenStreetMap at Census Bureau</vt:lpstr>
      <vt:lpstr>Starting an OpenStreetMap Working Group </vt:lpstr>
      <vt:lpstr>Getting into OpenStreetMap at Census</vt:lpstr>
      <vt:lpstr>Adding Detail to Suitland Federal Center</vt:lpstr>
      <vt:lpstr>Research Questions</vt:lpstr>
      <vt:lpstr>Hypothesis</vt:lpstr>
      <vt:lpstr>Motivations for Participation in OSM </vt:lpstr>
      <vt:lpstr>Thinking like a Census Field Representative</vt:lpstr>
      <vt:lpstr>OSM – Government relationship </vt:lpstr>
      <vt:lpstr>Tools for TIGER – OSM Data Quality</vt:lpstr>
      <vt:lpstr>Finding TIGER Deserts</vt:lpstr>
      <vt:lpstr>ITO World’s TIGER Reviewed Tool</vt:lpstr>
      <vt:lpstr>Mapbox TIGER/OSM Comparison</vt:lpstr>
      <vt:lpstr>Do We Need A Set of Metrics? </vt:lpstr>
      <vt:lpstr>OSM Presents Challenges to the Bureau</vt:lpstr>
      <vt:lpstr>Where next?</vt:lpstr>
      <vt:lpstr>Summary  </vt:lpstr>
      <vt:lpstr>Thank You</vt:lpstr>
    </vt:vector>
  </TitlesOfParts>
  <Company>Deloitte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Johnson, Steven Eric</dc:creator>
  <cp:lastModifiedBy>Johnson, Steven Eric</cp:lastModifiedBy>
  <cp:revision>1570</cp:revision>
  <dcterms:created xsi:type="dcterms:W3CDTF">2011-01-10T23:13:18Z</dcterms:created>
  <dcterms:modified xsi:type="dcterms:W3CDTF">2013-06-09T14:45:13Z</dcterms:modified>
</cp:coreProperties>
</file>